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E589D-3272-430B-B50D-A536A744E69B}" type="datetimeFigureOut">
              <a:rPr lang="en-US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A55A3-F086-4594-B439-6FDC646CD9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A55A3-F086-4594-B439-6FDC646CD90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5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A55A3-F086-4594-B439-6FDC646CD90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7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A55A3-F086-4594-B439-6FDC646CD90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6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A55A3-F086-4594-B439-6FDC646CD90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8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A55A3-F086-4594-B439-6FDC646CD90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89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A55A3-F086-4594-B439-6FDC646CD90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A55A3-F086-4594-B439-6FDC646CD90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34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A55A3-F086-4594-B439-6FDC646CD90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8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8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7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67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9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3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10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946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97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11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2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4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7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7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1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16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dirty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4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  <a:effectLst/>
        </p:spPr>
      </p:sp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7" name="Picture 16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" name="Picture 1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G_20160608_110756.jpg"/>
          <p:cNvPicPr>
            <a:picLocks noChangeAspect="1"/>
          </p:cNvPicPr>
          <p:nvPr/>
        </p:nvPicPr>
        <p:blipFill rotWithShape="1">
          <a:blip r:embed="rId8"/>
          <a:srcRect r="25997" b="-1"/>
          <a:stretch/>
        </p:blipFill>
        <p:spPr>
          <a:xfrm>
            <a:off x="7638370" y="1257341"/>
            <a:ext cx="2770068" cy="2798064"/>
          </a:xfrm>
          <a:prstGeom prst="rect">
            <a:avLst/>
          </a:prstGeom>
        </p:spPr>
      </p:pic>
      <p:pic>
        <p:nvPicPr>
          <p:cNvPr id="5" name="Picture 4" descr="Screenshot_2016-04-22-23-59-44.png"/>
          <p:cNvPicPr>
            <a:picLocks noChangeAspect="1"/>
          </p:cNvPicPr>
          <p:nvPr/>
        </p:nvPicPr>
        <p:blipFill rotWithShape="1">
          <a:blip r:embed="rId9"/>
          <a:srcRect t="26928" r="-2" b="16160"/>
          <a:stretch/>
        </p:blipFill>
        <p:spPr>
          <a:xfrm>
            <a:off x="1776503" y="1257341"/>
            <a:ext cx="2765517" cy="2798064"/>
          </a:xfrm>
          <a:prstGeom prst="rect">
            <a:avLst/>
          </a:prstGeom>
        </p:spPr>
      </p:pic>
      <p:pic>
        <p:nvPicPr>
          <p:cNvPr id="4" name="Picture 3" descr="Screenshot_2016-04-24-19-35-26.png"/>
          <p:cNvPicPr>
            <a:picLocks noChangeAspect="1"/>
          </p:cNvPicPr>
          <p:nvPr/>
        </p:nvPicPr>
        <p:blipFill rotWithShape="1">
          <a:blip r:embed="rId10"/>
          <a:srcRect t="7966" r="-3" b="35213"/>
          <a:stretch/>
        </p:blipFill>
        <p:spPr>
          <a:xfrm>
            <a:off x="4705162" y="1257342"/>
            <a:ext cx="2770067" cy="2798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Daniel Baca</a:t>
            </a:r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" name="Picture 2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4708" y="1087821"/>
            <a:ext cx="2488529" cy="222788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4708" y="3486394"/>
            <a:ext cx="2488529" cy="22755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3486394"/>
            <a:ext cx="2240567" cy="22755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MG_20160608_110259.jpg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6358200" y="1517504"/>
            <a:ext cx="2156354" cy="1380066"/>
          </a:xfrm>
          <a:prstGeom prst="rect">
            <a:avLst/>
          </a:prstGeom>
        </p:spPr>
      </p:pic>
      <p:pic>
        <p:nvPicPr>
          <p:cNvPr id="5" name="Picture 4" descr="IMG_20160608_110756.jpg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9034170" y="3923280"/>
            <a:ext cx="1914981" cy="1431448"/>
          </a:xfrm>
          <a:prstGeom prst="rect">
            <a:avLst/>
          </a:prstGeom>
        </p:spPr>
      </p:pic>
      <p:pic>
        <p:nvPicPr>
          <p:cNvPr id="8" name="Picture 7" descr="gay pride flag - vector Clip Art"/>
          <p:cNvPicPr>
            <a:picLocks noChangeAspect="1"/>
          </p:cNvPicPr>
          <p:nvPr/>
        </p:nvPicPr>
        <p:blipFill rotWithShape="1">
          <a:blip r:embed="rId7">
            <a:extLst/>
          </a:blip>
          <a:srcRect/>
          <a:stretch/>
        </p:blipFill>
        <p:spPr>
          <a:xfrm>
            <a:off x="6358200" y="3918422"/>
            <a:ext cx="2156354" cy="1441163"/>
          </a:xfrm>
          <a:prstGeom prst="rect">
            <a:avLst/>
          </a:prstGeom>
        </p:spPr>
      </p:pic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1087821"/>
            <a:ext cx="2240567" cy="2226099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... sacramento ca 95816 phone 916 446 1640 or 1 800 my clylp 1 800 692"/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9034170" y="1563625"/>
            <a:ext cx="1914981" cy="1287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EN-US" sz="400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Family of 5</a:t>
            </a:r>
          </a:p>
          <a:p>
            <a:r>
              <a:rPr lang="EN-US" sz="2000">
                <a:solidFill>
                  <a:schemeClr val="tx1"/>
                </a:solidFill>
              </a:rPr>
              <a:t>Absent Father Figure</a:t>
            </a:r>
          </a:p>
          <a:p>
            <a:r>
              <a:rPr lang="EN-US" sz="2000"/>
              <a:t>Mexican- American</a:t>
            </a:r>
          </a:p>
          <a:p>
            <a:r>
              <a:rPr lang="EN-US" sz="2000"/>
              <a:t>Chicano</a:t>
            </a:r>
          </a:p>
          <a:p>
            <a:r>
              <a:rPr lang="EN-US" sz="2000"/>
              <a:t>Grew up in poverty</a:t>
            </a:r>
          </a:p>
          <a:p>
            <a:r>
              <a:rPr lang="EN-US" sz="2000"/>
              <a:t>LGBT Community</a:t>
            </a: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864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Mis experiencias en la Secundaria</a:t>
            </a:r>
            <a:endParaRPr lang="ES-ES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ES" sz="2000">
                <a:solidFill>
                  <a:srgbClr val="000000"/>
                </a:solidFill>
              </a:rPr>
              <a:t>Japón</a:t>
            </a:r>
          </a:p>
          <a:p>
            <a:r>
              <a:rPr lang="ES-ES" sz="2000">
                <a:solidFill>
                  <a:srgbClr val="000000"/>
                </a:solidFill>
              </a:rPr>
              <a:t>FBLA</a:t>
            </a:r>
          </a:p>
          <a:p>
            <a:r>
              <a:rPr lang="ES-ES" sz="2000" err="1">
                <a:solidFill>
                  <a:srgbClr val="000000"/>
                </a:solidFill>
              </a:rPr>
              <a:t>TRiO</a:t>
            </a:r>
            <a:r>
              <a:rPr lang="ES-ES" sz="2000">
                <a:solidFill>
                  <a:srgbClr val="000000"/>
                </a:solidFill>
              </a:rPr>
              <a:t> UBMS</a:t>
            </a:r>
          </a:p>
          <a:p>
            <a:r>
              <a:rPr lang="ES-ES" sz="2000">
                <a:solidFill>
                  <a:srgbClr val="000000"/>
                </a:solidFill>
              </a:rPr>
              <a:t>AVID</a:t>
            </a:r>
          </a:p>
          <a:p>
            <a:r>
              <a:rPr lang="ES-ES" sz="2000">
                <a:solidFill>
                  <a:srgbClr val="000000"/>
                </a:solidFill>
              </a:rPr>
              <a:t>CNA</a:t>
            </a:r>
          </a:p>
          <a:p>
            <a:r>
              <a:rPr lang="EN-US" sz="2000">
                <a:solidFill>
                  <a:srgbClr val="000000"/>
                </a:solidFill>
                <a:latin typeface="Garamond"/>
              </a:rPr>
              <a:t>ASB</a:t>
            </a:r>
          </a:p>
          <a:p>
            <a:r>
              <a:rPr lang="EN-US" sz="2000">
                <a:solidFill>
                  <a:srgbClr val="000000"/>
                </a:solidFill>
                <a:latin typeface="Garamond"/>
              </a:rPr>
              <a:t>REAP</a:t>
            </a:r>
          </a:p>
          <a:p>
            <a:r>
              <a:rPr lang="EN-US" sz="2000">
                <a:solidFill>
                  <a:srgbClr val="000000"/>
                </a:solidFill>
                <a:latin typeface="Garamond"/>
              </a:rPr>
              <a:t>Tennis</a:t>
            </a:r>
          </a:p>
          <a:p>
            <a:endParaRPr lang="EN-US">
              <a:solidFill>
                <a:srgbClr val="000000"/>
              </a:solidFill>
              <a:latin typeface="Arial"/>
            </a:endParaRPr>
          </a:p>
          <a:p>
            <a:endParaRPr lang="EN-US">
              <a:solidFill>
                <a:srgbClr val="262626"/>
              </a:solidFill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00" y="1792288"/>
            <a:ext cx="5334000" cy="40243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>
              <a:latin typeface="Century Gothic"/>
            </a:endParaRPr>
          </a:p>
          <a:p>
            <a:pPr marL="0" indent="0">
              <a:buNone/>
            </a:pPr>
            <a:endParaRPr lang="ES-ES">
              <a:latin typeface="Century Gothic"/>
            </a:endParaRPr>
          </a:p>
          <a:p>
            <a:endParaRPr lang="EN-US">
              <a:latin typeface="Century Gothic"/>
            </a:endParaRPr>
          </a:p>
        </p:txBody>
      </p:sp>
      <p:pic>
        <p:nvPicPr>
          <p:cNvPr id="5" name="Picture 4" descr="File:TRiO Programs Logo.jp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2785110"/>
            <a:ext cx="2743200" cy="1195387"/>
          </a:xfrm>
          <a:prstGeom prst="rect">
            <a:avLst/>
          </a:prstGeom>
        </p:spPr>
      </p:pic>
      <p:pic>
        <p:nvPicPr>
          <p:cNvPr id="6" name="Picture 5" descr="AVID_logo-sp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25" y="2515838"/>
            <a:ext cx="2495550" cy="1454500"/>
          </a:xfrm>
          <a:prstGeom prst="rect">
            <a:avLst/>
          </a:prstGeom>
        </p:spPr>
      </p:pic>
      <p:pic>
        <p:nvPicPr>
          <p:cNvPr id="7" name="Picture 6" descr="engaged-brains - participation-extracurricularactiviti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925" y="4038600"/>
            <a:ext cx="1761727" cy="1883407"/>
          </a:xfrm>
          <a:prstGeom prst="rect">
            <a:avLst/>
          </a:prstGeom>
        </p:spPr>
      </p:pic>
      <p:pic>
        <p:nvPicPr>
          <p:cNvPr id="8" name="Picture 7" descr="ไฟล์:Japan flag - variant.png - วิกิพีเดี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500" y="4124325"/>
            <a:ext cx="2743200" cy="19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Dr . Joel Ramirez MD has returned to his hometown area of Lindsay, CA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325" y="1331716"/>
            <a:ext cx="2839277" cy="1892851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5" name="Picture 4" descr="Photos for Living Water Clinic | Yel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453" y="3631646"/>
            <a:ext cx="2843021" cy="1186961"/>
          </a:xfrm>
          <a:prstGeom prst="rect">
            <a:avLst/>
          </a:prstGeom>
          <a:ln w="57150" cmpd="thickThin">
            <a:noFill/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EN-US"/>
              <a:t>Job Shadow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</a:rPr>
              <a:t>Sports Medicine Doctor</a:t>
            </a:r>
            <a:endParaRPr lang="en-US" sz="20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Dr. Joel Ramirez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Living Water Clinic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</a:rPr>
              <a:t>Medical Field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</a:rPr>
              <a:t>LHS Alumni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</a:rPr>
              <a:t>Giving back to his community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</a:rPr>
              <a:t>Not into Sports Medicine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</a:rPr>
              <a:t>Learned I want to conduct research</a:t>
            </a:r>
          </a:p>
        </p:txBody>
      </p:sp>
    </p:spTree>
    <p:extLst>
      <p:ext uri="{BB962C8B-B14F-4D97-AF65-F5344CB8AC3E}">
        <p14:creationId xmlns:p14="http://schemas.microsoft.com/office/powerpoint/2010/main" val="372611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indsay Pathways &amp; Academies @ Lindsay High School - Home of the ..."/>
          <p:cNvPicPr>
            <a:picLocks noChangeAspect="1"/>
          </p:cNvPicPr>
          <p:nvPr/>
        </p:nvPicPr>
        <p:blipFill rotWithShape="1">
          <a:blip r:embed="rId5"/>
          <a:srcRect t="6964" r="-3" b="20250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4" name="Picture 3" descr="Euthanasia / Suicide Genetic Ethics Global Bioethics Healthcare Human ..."/>
          <p:cNvPicPr>
            <a:picLocks noChangeAspect="1"/>
          </p:cNvPicPr>
          <p:nvPr/>
        </p:nvPicPr>
        <p:blipFill rotWithShape="1">
          <a:blip r:embed="rId6"/>
          <a:srcRect l="13787" r="14673" b="-3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EN-US"/>
              <a:t>Carrera</a:t>
            </a:r>
            <a:endParaRPr lang="EN-US"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000">
                <a:solidFill>
                  <a:srgbClr val="000000"/>
                </a:solidFill>
              </a:rPr>
              <a:t>Camino de las Carreras Medicas</a:t>
            </a:r>
          </a:p>
          <a:p>
            <a:pPr>
              <a:lnSpc>
                <a:spcPct val="90000"/>
              </a:lnSpc>
            </a:pPr>
            <a:r>
              <a:rPr lang="ES-ES" sz="2000">
                <a:solidFill>
                  <a:srgbClr val="000000"/>
                </a:solidFill>
              </a:rPr>
              <a:t>Investigador</a:t>
            </a:r>
          </a:p>
          <a:p>
            <a:pPr>
              <a:lnSpc>
                <a:spcPct val="90000"/>
              </a:lnSpc>
            </a:pPr>
            <a:r>
              <a:rPr lang="ES-ES" sz="2000">
                <a:solidFill>
                  <a:srgbClr val="000000"/>
                </a:solidFill>
              </a:rPr>
              <a:t>Genéticas y Neurociencia</a:t>
            </a:r>
          </a:p>
          <a:p>
            <a:pPr>
              <a:lnSpc>
                <a:spcPct val="90000"/>
              </a:lnSpc>
            </a:pPr>
            <a:r>
              <a:rPr lang="ES-ES" sz="2000">
                <a:solidFill>
                  <a:srgbClr val="000000"/>
                </a:solidFill>
              </a:rPr>
              <a:t>Aprendí sobre la estructura y funciones del cuerpo humano</a:t>
            </a:r>
          </a:p>
          <a:p>
            <a:pPr>
              <a:lnSpc>
                <a:spcPct val="90000"/>
              </a:lnSpc>
            </a:pPr>
            <a:r>
              <a:rPr lang="ES-ES" sz="2000">
                <a:solidFill>
                  <a:srgbClr val="000000"/>
                </a:solidFill>
              </a:rPr>
              <a:t>La funciones de la mente</a:t>
            </a:r>
          </a:p>
          <a:p>
            <a:pPr>
              <a:lnSpc>
                <a:spcPct val="90000"/>
              </a:lnSpc>
            </a:pPr>
            <a:r>
              <a:rPr lang="ES-ES" sz="2000">
                <a:solidFill>
                  <a:srgbClr val="000000"/>
                </a:solidFill>
              </a:rPr>
              <a:t>Los genes son la base de la diversidad</a:t>
            </a:r>
          </a:p>
        </p:txBody>
      </p:sp>
    </p:spTree>
    <p:extLst>
      <p:ext uri="{BB962C8B-B14F-4D97-AF65-F5344CB8AC3E}">
        <p14:creationId xmlns:p14="http://schemas.microsoft.com/office/powerpoint/2010/main" val="196802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Travel the world monuments concept | Flickr - Photo Sharing!"/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88805" cy="6856204"/>
          </a:xfrm>
          <a:prstGeom prst="rect">
            <a:avLst/>
          </a:prstGeom>
        </p:spPr>
      </p:pic>
      <p:grpSp>
        <p:nvGrpSpPr>
          <p:cNvPr id="21" name="Group 2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0569" y="893"/>
            <a:ext cx="12229962" cy="6856214"/>
            <a:chOff x="-15736" y="0"/>
            <a:chExt cx="12229962" cy="6856214"/>
          </a:xfrm>
        </p:grpSpPr>
        <p:pic>
          <p:nvPicPr>
            <p:cNvPr id="22" name="Picture 2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7938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0696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le:Yale University Logo.jpg - Wikimedia Commons"/>
          <p:cNvPicPr>
            <a:picLocks noChangeAspect="1"/>
          </p:cNvPicPr>
          <p:nvPr/>
        </p:nvPicPr>
        <p:blipFill rotWithShape="1">
          <a:blip r:embed="rId6"/>
          <a:srcRect t="3341" r="2" b="17969"/>
          <a:stretch/>
        </p:blipFill>
        <p:spPr>
          <a:xfrm>
            <a:off x="8177375" y="1256792"/>
            <a:ext cx="2739026" cy="2565897"/>
          </a:xfrm>
          <a:prstGeom prst="rect">
            <a:avLst/>
          </a:prstGeom>
        </p:spPr>
      </p:pic>
      <p:pic>
        <p:nvPicPr>
          <p:cNvPr id="4" name="Picture 3" descr="external image UCLA_Bruins2.jpg"/>
          <p:cNvPicPr>
            <a:picLocks noChangeAspect="1"/>
          </p:cNvPicPr>
          <p:nvPr/>
        </p:nvPicPr>
        <p:blipFill rotWithShape="1">
          <a:blip r:embed="rId7"/>
          <a:srcRect l="18499" r="19315" b="4"/>
          <a:stretch/>
        </p:blipFill>
        <p:spPr>
          <a:xfrm>
            <a:off x="8177375" y="3809501"/>
            <a:ext cx="1371071" cy="1653532"/>
          </a:xfrm>
          <a:prstGeom prst="rect">
            <a:avLst/>
          </a:prstGeom>
        </p:spPr>
      </p:pic>
      <p:pic>
        <p:nvPicPr>
          <p:cNvPr id="6" name="Picture 5" descr="El Cine de Hollywood: Columbia University (New York)"/>
          <p:cNvPicPr>
            <a:picLocks noChangeAspect="1"/>
          </p:cNvPicPr>
          <p:nvPr/>
        </p:nvPicPr>
        <p:blipFill rotWithShape="1">
          <a:blip r:embed="rId8"/>
          <a:srcRect l="10419" r="10337" b="-5"/>
          <a:stretch/>
        </p:blipFill>
        <p:spPr>
          <a:xfrm>
            <a:off x="9544801" y="3774065"/>
            <a:ext cx="1371600" cy="1688968"/>
          </a:xfrm>
          <a:prstGeom prst="rect">
            <a:avLst/>
          </a:prstGeom>
        </p:spPr>
      </p:pic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6888" y="3828030"/>
            <a:ext cx="0" cy="1633984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5288" y="3816094"/>
            <a:ext cx="283464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13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/>
              <a:t>Post High School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260114" cy="33189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000000"/>
                </a:solidFill>
                <a:latin typeface="Garamond"/>
              </a:rPr>
              <a:t>4-year University</a:t>
            </a:r>
          </a:p>
          <a:p>
            <a:r>
              <a:rPr lang="EN-US" sz="2000">
                <a:solidFill>
                  <a:srgbClr val="000000"/>
                </a:solidFill>
                <a:latin typeface="Garamond"/>
              </a:rPr>
              <a:t>Interview with Yale and Cornell</a:t>
            </a:r>
          </a:p>
          <a:p>
            <a:r>
              <a:rPr lang="EN-US" sz="2000">
                <a:solidFill>
                  <a:srgbClr val="000000"/>
                </a:solidFill>
                <a:latin typeface="Garamond"/>
              </a:rPr>
              <a:t>Accepted to Fresno State</a:t>
            </a:r>
          </a:p>
          <a:p>
            <a:r>
              <a:rPr lang="EN-US" sz="2000">
                <a:solidFill>
                  <a:srgbClr val="000000"/>
                </a:solidFill>
                <a:latin typeface="Garamond"/>
              </a:rPr>
              <a:t>Applied to 14 schools</a:t>
            </a:r>
          </a:p>
          <a:p>
            <a:pPr lvl="1"/>
            <a:r>
              <a:rPr lang="EN-US" sz="1600">
                <a:solidFill>
                  <a:srgbClr val="000000"/>
                </a:solidFill>
                <a:latin typeface="Garamond"/>
              </a:rPr>
              <a:t>4 CSUs, 4 UCs, and 6 Private Universities</a:t>
            </a:r>
          </a:p>
          <a:p>
            <a:r>
              <a:rPr lang="EN-US" sz="2000">
                <a:solidFill>
                  <a:srgbClr val="000000"/>
                </a:solidFill>
                <a:latin typeface="Garamond"/>
              </a:rPr>
              <a:t>Graduate with a Bachelors of Science</a:t>
            </a:r>
          </a:p>
          <a:p>
            <a:r>
              <a:rPr lang="EN-US" sz="2000">
                <a:solidFill>
                  <a:srgbClr val="000000"/>
                </a:solidFill>
                <a:latin typeface="Garamond"/>
              </a:rPr>
              <a:t>Travel the World</a:t>
            </a:r>
          </a:p>
          <a:p>
            <a:endParaRPr lang="EN-US" sz="200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08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951" y="2400639"/>
            <a:ext cx="4389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976495" cy="464108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G_20160522_175247.jpg"/>
          <p:cNvPicPr>
            <a:picLocks noChangeAspect="1"/>
          </p:cNvPicPr>
          <p:nvPr/>
        </p:nvPicPr>
        <p:blipFill rotWithShape="1">
          <a:blip r:embed="rId5"/>
          <a:srcRect l="7019" r="17746" b="-3"/>
          <a:stretch/>
        </p:blipFill>
        <p:spPr>
          <a:xfrm>
            <a:off x="1247209" y="1254050"/>
            <a:ext cx="2508652" cy="2509223"/>
          </a:xfrm>
          <a:prstGeom prst="rect">
            <a:avLst/>
          </a:prstGeom>
        </p:spPr>
      </p:pic>
      <p:pic>
        <p:nvPicPr>
          <p:cNvPr id="6" name="Picture 5" descr="Lindsay High School (@LHSCARDINALS) | Twitter"/>
          <p:cNvPicPr>
            <a:picLocks noChangeAspect="1"/>
          </p:cNvPicPr>
          <p:nvPr/>
        </p:nvPicPr>
        <p:blipFill rotWithShape="1">
          <a:blip r:embed="rId6"/>
          <a:srcRect l="12964" r="11941" b="4"/>
          <a:stretch/>
        </p:blipFill>
        <p:spPr>
          <a:xfrm>
            <a:off x="3910152" y="2919155"/>
            <a:ext cx="1996622" cy="2658685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3147" y="1254050"/>
            <a:ext cx="2021427" cy="151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3922106"/>
            <a:ext cx="2494212" cy="16557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tica și poziția managerială"/>
          <p:cNvPicPr>
            <a:picLocks noChangeAspect="1"/>
          </p:cNvPicPr>
          <p:nvPr/>
        </p:nvPicPr>
        <p:blipFill rotWithShape="1">
          <a:blip r:embed="rId7"/>
          <a:srcRect r="5" b="11138"/>
          <a:stretch/>
        </p:blipFill>
        <p:spPr>
          <a:xfrm>
            <a:off x="3893147" y="1254050"/>
            <a:ext cx="2021427" cy="1511938"/>
          </a:xfrm>
          <a:prstGeom prst="rect">
            <a:avLst/>
          </a:prstGeom>
        </p:spPr>
      </p:pic>
      <p:pic>
        <p:nvPicPr>
          <p:cNvPr id="5" name="Picture 4" descr="Screenshot_2016-04-24-19-34-55.png"/>
          <p:cNvPicPr>
            <a:picLocks noChangeAspect="1"/>
          </p:cNvPicPr>
          <p:nvPr/>
        </p:nvPicPr>
        <p:blipFill rotWithShape="1">
          <a:blip r:embed="rId8"/>
          <a:srcRect t="27081" r="-3" b="35577"/>
          <a:stretch/>
        </p:blipFill>
        <p:spPr>
          <a:xfrm>
            <a:off x="1247209" y="3922106"/>
            <a:ext cx="2494212" cy="1655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198" y="982132"/>
            <a:ext cx="4752626" cy="1303867"/>
          </a:xfrm>
        </p:spPr>
        <p:txBody>
          <a:bodyPr>
            <a:normAutofit/>
          </a:bodyPr>
          <a:lstStyle/>
          <a:p>
            <a:r>
              <a:rPr lang="ES-ES"/>
              <a:t>Dejando</a:t>
            </a:r>
            <a:r>
              <a:rPr lang="EN-US"/>
              <a:t> a LHS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198" y="2556932"/>
            <a:ext cx="4752626" cy="331893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S-ES" sz="2000">
                <a:solidFill>
                  <a:srgbClr val="000000"/>
                </a:solidFill>
              </a:rPr>
              <a:t>Hice amistades y conexiones con mis maestros </a:t>
            </a:r>
            <a:endParaRPr lang="EN-US" sz="200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S-ES" err="1">
                <a:solidFill>
                  <a:srgbClr val="000000"/>
                </a:solidFill>
              </a:rPr>
              <a:t>Guss</a:t>
            </a:r>
            <a:r>
              <a:rPr lang="ES-ES">
                <a:solidFill>
                  <a:srgbClr val="000000"/>
                </a:solidFill>
              </a:rPr>
              <a:t> y Ricardo</a:t>
            </a:r>
          </a:p>
          <a:p>
            <a:pPr>
              <a:lnSpc>
                <a:spcPct val="90000"/>
              </a:lnSpc>
            </a:pPr>
            <a:r>
              <a:rPr lang="ES-ES" sz="2000">
                <a:solidFill>
                  <a:srgbClr val="000000"/>
                </a:solidFill>
              </a:rPr>
              <a:t>PBS </a:t>
            </a:r>
          </a:p>
          <a:p>
            <a:pPr lvl="1">
              <a:lnSpc>
                <a:spcPct val="90000"/>
              </a:lnSpc>
            </a:pPr>
            <a:r>
              <a:rPr lang="ES-ES">
                <a:solidFill>
                  <a:srgbClr val="000000"/>
                </a:solidFill>
              </a:rPr>
              <a:t>Determinación</a:t>
            </a:r>
          </a:p>
          <a:p>
            <a:pPr lvl="1">
              <a:lnSpc>
                <a:spcPct val="90000"/>
              </a:lnSpc>
            </a:pPr>
            <a:r>
              <a:rPr lang="ES-ES">
                <a:solidFill>
                  <a:srgbClr val="000000"/>
                </a:solidFill>
              </a:rPr>
              <a:t>Iniciativa</a:t>
            </a:r>
          </a:p>
          <a:p>
            <a:pPr lvl="1">
              <a:lnSpc>
                <a:spcPct val="90000"/>
              </a:lnSpc>
            </a:pPr>
            <a:r>
              <a:rPr lang="ES-ES">
                <a:solidFill>
                  <a:srgbClr val="000000"/>
                </a:solidFill>
              </a:rPr>
              <a:t>Adelanto</a:t>
            </a:r>
          </a:p>
          <a:p>
            <a:pPr>
              <a:lnSpc>
                <a:spcPct val="90000"/>
              </a:lnSpc>
            </a:pPr>
            <a:r>
              <a:rPr lang="ES-ES" sz="2000">
                <a:solidFill>
                  <a:srgbClr val="000000"/>
                </a:solidFill>
              </a:rPr>
              <a:t>Aprendí a desarrollar una ética de trabajo fuerte</a:t>
            </a:r>
          </a:p>
          <a:p>
            <a:pPr>
              <a:lnSpc>
                <a:spcPct val="90000"/>
              </a:lnSpc>
            </a:pPr>
            <a:r>
              <a:rPr lang="ES-ES" sz="2000">
                <a:solidFill>
                  <a:srgbClr val="000000"/>
                </a:solidFill>
              </a:rPr>
              <a:t>Dejando a mi familia y amigos</a:t>
            </a:r>
          </a:p>
        </p:txBody>
      </p:sp>
    </p:spTree>
    <p:extLst>
      <p:ext uri="{BB962C8B-B14F-4D97-AF65-F5344CB8AC3E}">
        <p14:creationId xmlns:p14="http://schemas.microsoft.com/office/powerpoint/2010/main" val="37580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Any Questions?</a:t>
            </a:r>
            <a:br>
              <a:rPr lang="EN-US">
                <a:solidFill>
                  <a:schemeClr val="tx1"/>
                </a:solidFill>
              </a:rPr>
            </a:br>
            <a:r>
              <a:rPr lang="ES-ES">
                <a:solidFill>
                  <a:srgbClr val="000000"/>
                </a:solidFill>
                <a:latin typeface="Garamond"/>
              </a:rPr>
              <a:t>¿Preguntas</a:t>
            </a:r>
            <a:r>
              <a:rPr lang="EN-US">
                <a:solidFill>
                  <a:srgbClr val="000000"/>
                </a:solidFill>
                <a:latin typeface="Garamon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5054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Daniel Baca</vt:lpstr>
      <vt:lpstr>About Me</vt:lpstr>
      <vt:lpstr>Mis experiencias en la Secundaria</vt:lpstr>
      <vt:lpstr>Job Shadow</vt:lpstr>
      <vt:lpstr>Carrera</vt:lpstr>
      <vt:lpstr>Post High School Plans</vt:lpstr>
      <vt:lpstr>Dejando a LHS</vt:lpstr>
      <vt:lpstr>Any Questions? 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Baca</dc:title>
  <cp:revision>1</cp:revision>
  <dcterms:modified xsi:type="dcterms:W3CDTF">2017-01-26T20:45:23Z</dcterms:modified>
</cp:coreProperties>
</file>