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Relationship Id="rId4" Type="http://schemas.openxmlformats.org/officeDocument/2006/relationships/image" Target="../media/image2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2.png"/><Relationship Id="rId4" Type="http://schemas.openxmlformats.org/officeDocument/2006/relationships/image" Target="../media/image3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7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5.png"/><Relationship Id="rId8" Type="http://schemas.openxmlformats.org/officeDocument/2006/relationships/image" Target="../media/image3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40.png"/><Relationship Id="rId7" Type="http://schemas.openxmlformats.org/officeDocument/2006/relationships/image" Target="../media/image4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8.png"/><Relationship Id="rId4" Type="http://schemas.openxmlformats.org/officeDocument/2006/relationships/image" Target="../media/image41.png"/><Relationship Id="rId9" Type="http://schemas.openxmlformats.org/officeDocument/2006/relationships/image" Target="../media/image43.png"/><Relationship Id="rId5" Type="http://schemas.openxmlformats.org/officeDocument/2006/relationships/image" Target="../media/image39.png"/><Relationship Id="rId6" Type="http://schemas.openxmlformats.org/officeDocument/2006/relationships/image" Target="../media/image44.png"/><Relationship Id="rId7" Type="http://schemas.openxmlformats.org/officeDocument/2006/relationships/image" Target="../media/image47.png"/><Relationship Id="rId8" Type="http://schemas.openxmlformats.org/officeDocument/2006/relationships/image" Target="../media/image4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youtube.com/v/YCjDnX-Xzhg" TargetMode="External"/><Relationship Id="rId4" Type="http://schemas.openxmlformats.org/officeDocument/2006/relationships/image" Target="../media/image4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www.hrc.org/resources/hrc-issue-brief-hiv-aids-and-the-lgbt-community" TargetMode="External"/><Relationship Id="rId4" Type="http://schemas.openxmlformats.org/officeDocument/2006/relationships/hyperlink" Target="http://www.civilrights.org/archives/2009/06/449-stonewall.html?referrer=https://www.google.com/" TargetMode="External"/><Relationship Id="rId5" Type="http://schemas.openxmlformats.org/officeDocument/2006/relationships/hyperlink" Target="http://www.marriageequality.org/facts_at_a_glance" TargetMode="External"/><Relationship Id="rId6" Type="http://schemas.openxmlformats.org/officeDocument/2006/relationships/hyperlink" Target="http://www.glsen.org/sites/default/files/Enumeration_0.pdf" TargetMode="External"/><Relationship Id="rId7" Type="http://schemas.openxmlformats.org/officeDocument/2006/relationships/hyperlink" Target="http://www.britannica.com/event/Dont-Ask-Dont-Tell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0.png"/><Relationship Id="rId4" Type="http://schemas.openxmlformats.org/officeDocument/2006/relationships/image" Target="../media/image0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2.png"/><Relationship Id="rId4" Type="http://schemas.openxmlformats.org/officeDocument/2006/relationships/image" Target="../media/image03.png"/><Relationship Id="rId5" Type="http://schemas.openxmlformats.org/officeDocument/2006/relationships/image" Target="../media/image11.png"/><Relationship Id="rId6" Type="http://schemas.openxmlformats.org/officeDocument/2006/relationships/image" Target="../media/image06.png"/><Relationship Id="rId7" Type="http://schemas.openxmlformats.org/officeDocument/2006/relationships/image" Target="../media/image0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7.png"/><Relationship Id="rId4" Type="http://schemas.openxmlformats.org/officeDocument/2006/relationships/image" Target="../media/image0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1.png"/><Relationship Id="rId4" Type="http://schemas.openxmlformats.org/officeDocument/2006/relationships/image" Target="../media/image09.png"/><Relationship Id="rId5" Type="http://schemas.openxmlformats.org/officeDocument/2006/relationships/image" Target="../media/image10.png"/><Relationship Id="rId6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4" Type="http://schemas.openxmlformats.org/officeDocument/2006/relationships/image" Target="../media/image19.png"/><Relationship Id="rId5" Type="http://schemas.openxmlformats.org/officeDocument/2006/relationships/image" Target="../media/image22.png"/><Relationship Id="rId6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8.png"/><Relationship Id="rId6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LGBT+ Civil Rights</a:t>
            </a: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Daniel Baca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Fight for Marriage Equality</a:t>
            </a:r>
          </a:p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Love Wins!</a:t>
            </a:r>
          </a:p>
        </p:txBody>
      </p:sp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649" y="1214375"/>
            <a:ext cx="4196150" cy="3292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4701" y="1214387"/>
            <a:ext cx="4196150" cy="3292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The Power of Enumeration</a:t>
            </a:r>
          </a:p>
        </p:txBody>
      </p:sp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8" y="1183050"/>
            <a:ext cx="3919825" cy="335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97449" y="1183050"/>
            <a:ext cx="3634853" cy="3355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311700" y="2494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KKK, Westboro Baptist Church, etc….</a:t>
            </a:r>
          </a:p>
        </p:txBody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2275" y="1017738"/>
            <a:ext cx="2277875" cy="22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026" y="3296375"/>
            <a:ext cx="3472549" cy="154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025" y="1013662"/>
            <a:ext cx="200025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30150" y="1017750"/>
            <a:ext cx="4506750" cy="2277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28125" y="3296374"/>
            <a:ext cx="3472550" cy="1543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 rotWithShape="1">
          <a:blip r:embed="rId8">
            <a:alphaModFix/>
          </a:blip>
          <a:srcRect b="0" l="26718" r="0" t="0"/>
          <a:stretch/>
        </p:blipFill>
        <p:spPr>
          <a:xfrm>
            <a:off x="7200675" y="3296375"/>
            <a:ext cx="1736225" cy="154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Advocacy Groups</a:t>
            </a:r>
          </a:p>
        </p:txBody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lnSpc>
                <a:spcPct val="200000"/>
              </a:lnSpc>
              <a:spcBef>
                <a:spcPts val="0"/>
              </a:spcBef>
            </a:pPr>
            <a:r>
              <a:rPr lang="en"/>
              <a:t>ACT UP</a:t>
            </a:r>
          </a:p>
          <a:p>
            <a:pPr indent="-228600" lvl="0" marL="457200">
              <a:lnSpc>
                <a:spcPct val="200000"/>
              </a:lnSpc>
              <a:spcBef>
                <a:spcPts val="0"/>
              </a:spcBef>
            </a:pPr>
            <a:r>
              <a:rPr lang="en"/>
              <a:t>It Gets Better Project</a:t>
            </a:r>
          </a:p>
          <a:p>
            <a:pPr indent="-228600" lvl="0" marL="457200">
              <a:lnSpc>
                <a:spcPct val="200000"/>
              </a:lnSpc>
              <a:spcBef>
                <a:spcPts val="0"/>
              </a:spcBef>
            </a:pPr>
            <a:r>
              <a:rPr lang="en"/>
              <a:t>Trevor Project</a:t>
            </a:r>
          </a:p>
          <a:p>
            <a:pPr indent="-228600" lvl="0" marL="457200">
              <a:lnSpc>
                <a:spcPct val="200000"/>
              </a:lnSpc>
              <a:spcBef>
                <a:spcPts val="0"/>
              </a:spcBef>
            </a:pPr>
            <a:r>
              <a:rPr lang="en"/>
              <a:t>GLSEN</a:t>
            </a:r>
          </a:p>
          <a:p>
            <a:pPr indent="-228600" lvl="0" marL="457200">
              <a:lnSpc>
                <a:spcPct val="200000"/>
              </a:lnSpc>
              <a:spcBef>
                <a:spcPts val="0"/>
              </a:spcBef>
            </a:pPr>
            <a:r>
              <a:rPr lang="en"/>
              <a:t>Human Rights Council</a:t>
            </a:r>
          </a:p>
          <a:p>
            <a:pPr indent="-228600" lvl="1" marL="914400">
              <a:lnSpc>
                <a:spcPct val="200000"/>
              </a:lnSpc>
              <a:spcBef>
                <a:spcPts val="0"/>
              </a:spcBef>
            </a:pPr>
            <a:r>
              <a:rPr lang="en"/>
              <a:t>Free and Equal</a:t>
            </a:r>
          </a:p>
        </p:txBody>
      </p:sp>
      <p:pic>
        <p:nvPicPr>
          <p:cNvPr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6926" y="0"/>
            <a:ext cx="3267075" cy="160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76925" y="1632800"/>
            <a:ext cx="3267074" cy="14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76925" y="3141775"/>
            <a:ext cx="3267075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76912" y="3733762"/>
            <a:ext cx="3267075" cy="140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07925" y="0"/>
            <a:ext cx="2568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Visibility</a:t>
            </a:r>
          </a:p>
        </p:txBody>
      </p:sp>
      <p:pic>
        <p:nvPicPr>
          <p:cNvPr id="169" name="Shape 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3425" y="1209675"/>
            <a:ext cx="4501539" cy="2352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93975" y="1209675"/>
            <a:ext cx="1838324" cy="1438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0287" y="1209662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Shape 17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0300" y="3352800"/>
            <a:ext cx="1790700" cy="17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Shape 17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41000" y="3348803"/>
            <a:ext cx="1790700" cy="1798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Shape 17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93962" y="2647950"/>
            <a:ext cx="1838325" cy="249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Shape 17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031700" y="3504900"/>
            <a:ext cx="2962275" cy="16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The New Frontier of LGBT Civil Rights</a:t>
            </a:r>
          </a:p>
        </p:txBody>
      </p:sp>
      <p:sp>
        <p:nvSpPr>
          <p:cNvPr descr="The Supreme Court expanded marriage equality across the US.  But that doesn't mean LGBTQ people have equal rights yet.   Note: This is an updated version of &quot;How most states discriminate against LGBT people&quot; - a video we made this spring, before the Supreme Court decision.   We've updated all the maps, but for live links to the ones we used: GLSEN: http://glsen.org/article/state-maps Human Rights Campaign: http://tinyurl.com/ohc4ov6 ACLU: http://tinyurl.com/o7fdx5o  Special thanks Adam and Drew for sharing their coming out videos with us  Adam Jernberg: https://www.youtube.com/playlist?list=PLb-XWWlkHfTM_vFLZkxKtLlfBnosDVWmM Drew Carter: https://www.youtube.com/user/AndroidBiscuit  For more on this subject: http://www.vox.com/2014/8/11/5979789/school-bullying-lgbt-discrimination  Subscribe to our channel! http://goo.gl/0bsAjO  Vox.com is a news website that helps you cut through the noise and understand what's really driving the events in the headlines. Check out http://www.vox.com to get up to speed on everything from Kurdistan to the Kim Kardashian app.   Check out our full video catalog: http://goo.gl/IZONyE Follow Vox on Twitter: http://goo.gl/XFrZ5H Or on Facebook: http://goo.gl/U2g06o" id="181" name="Shape 181" title="The new frontier of LGBTQ civil rights, explained">
            <a:hlinkClick r:id="rId3"/>
          </p:cNvPr>
          <p:cNvSpPr/>
          <p:nvPr/>
        </p:nvSpPr>
        <p:spPr>
          <a:xfrm>
            <a:off x="2286000" y="1329025"/>
            <a:ext cx="4572000" cy="34290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Works Cited</a:t>
            </a:r>
          </a:p>
        </p:txBody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http://www.hrc.org/resources/hrc-issue-brief-hiv-aids-and-the-lgbt-community</a:t>
            </a:r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http://www.civilrights.org/archives/2009/06/449-stonewall.html?referrer=https://www.google.com/</a:t>
            </a:r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http://www.marriageequality.org/facts_at_a_glance</a:t>
            </a:r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6"/>
              </a:rPr>
              <a:t>http://www.glsen.org/sites/default/files/Enumeration_0.pdf</a:t>
            </a:r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7"/>
              </a:rPr>
              <a:t>http://www.britannica.com/event/Dont-Ask-Dont-Tell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Civil Disobedience vs. Fighting Back</a:t>
            </a:r>
          </a:p>
        </p:txBody>
      </p:sp>
      <p:sp>
        <p:nvSpPr>
          <p:cNvPr id="61" name="Shape 61"/>
          <p:cNvSpPr txBox="1"/>
          <p:nvPr>
            <p:ph idx="4294967295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4425" y="1097000"/>
            <a:ext cx="3955845" cy="341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699" y="1097000"/>
            <a:ext cx="3416400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Stonewall Riots</a:t>
            </a:r>
          </a:p>
        </p:txBody>
      </p:sp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6712" y="1181037"/>
            <a:ext cx="2695575" cy="169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8700" y="1152475"/>
            <a:ext cx="2609850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46987" y="3039812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Shape 7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76662" y="1181050"/>
            <a:ext cx="1790700" cy="17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13112" y="2987437"/>
            <a:ext cx="2466975" cy="18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Gay Liberation March</a:t>
            </a:r>
          </a:p>
        </p:txBody>
      </p:sp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6" y="1152475"/>
            <a:ext cx="3843374" cy="280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8775" y="1168825"/>
            <a:ext cx="4193515" cy="280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AIDS Epidemic</a:t>
            </a:r>
          </a:p>
        </p:txBody>
      </p:sp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8500" y="3175850"/>
            <a:ext cx="26670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709725"/>
            <a:ext cx="2647950" cy="172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79650" y="1509700"/>
            <a:ext cx="2152650" cy="212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38512" y="1172862"/>
            <a:ext cx="2466975" cy="18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Sexual Orientation or Gender Identity</a:t>
            </a:r>
          </a:p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Sexual Orientation</a:t>
            </a:r>
          </a:p>
        </p:txBody>
      </p:sp>
      <p:sp>
        <p:nvSpPr>
          <p:cNvPr id="96" name="Shape 9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Gender Identity</a:t>
            </a:r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5301" y="1786850"/>
            <a:ext cx="5099400" cy="2147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4175" y="1524300"/>
            <a:ext cx="3207300" cy="267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Homophobia &amp; Transphobia</a:t>
            </a:r>
          </a:p>
        </p:txBody>
      </p:sp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3025" y="2404199"/>
            <a:ext cx="4079174" cy="273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727098"/>
            <a:ext cx="5023024" cy="34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99747" y="88800"/>
            <a:ext cx="3944256" cy="2315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Emmett Till and Matthew Shepard </a:t>
            </a:r>
          </a:p>
        </p:txBody>
      </p:sp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5162" y="1228437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75175" y="2971512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40075" y="1152462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40074" y="3295600"/>
            <a:ext cx="2143125" cy="169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Don’t ASK Don’t TELL</a:t>
            </a:r>
          </a:p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1656" y="1152475"/>
            <a:ext cx="3083442" cy="341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45097" y="1152480"/>
            <a:ext cx="2687207" cy="34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7801" y="1152476"/>
            <a:ext cx="2687200" cy="2023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1699" y="3175650"/>
            <a:ext cx="2749950" cy="1393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dark-2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